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6" r:id="rId4"/>
    <p:sldId id="261" r:id="rId5"/>
    <p:sldId id="262" r:id="rId6"/>
    <p:sldId id="269" r:id="rId7"/>
    <p:sldId id="270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81D"/>
    <a:srgbClr val="EB4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4660"/>
  </p:normalViewPr>
  <p:slideViewPr>
    <p:cSldViewPr>
      <p:cViewPr>
        <p:scale>
          <a:sx n="100" d="100"/>
          <a:sy n="100" d="100"/>
        </p:scale>
        <p:origin x="-217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sbestinvest.ru/investicionnye_ploschadki/zemelnyy_uchastok_s_nahodyaschimisya_na_nem_zdaniyami_i_sooru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a\Desktop\asbest_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7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9126" y="188640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1"/>
                </a:solidFill>
                <a:effectLst>
                  <a:outerShdw blurRad="419100" dir="18900000" algn="bl" rotWithShape="0">
                    <a:schemeClr val="tx1">
                      <a:alpha val="71000"/>
                    </a:schemeClr>
                  </a:outerShdw>
                </a:effectLst>
                <a:latin typeface="Arial Black" pitchFamily="34" charset="0"/>
              </a:rPr>
              <a:t>Асбестовский городской округ</a:t>
            </a:r>
            <a:endParaRPr lang="ru-RU" sz="3600" dirty="0">
              <a:solidFill>
                <a:schemeClr val="bg1"/>
              </a:solidFill>
              <a:effectLst>
                <a:outerShdw blurRad="419100" dir="18900000" algn="bl" rotWithShape="0">
                  <a:schemeClr val="tx1">
                    <a:alpha val="71000"/>
                  </a:scheme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2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6984776" cy="1008112"/>
          </a:xfrm>
        </p:spPr>
        <p:txBody>
          <a:bodyPr>
            <a:normAutofit/>
          </a:bodyPr>
          <a:lstStyle/>
          <a:p>
            <a:r>
              <a:rPr lang="ru-RU" sz="2800" dirty="0"/>
              <a:t>Асбестовский муниципальный фонд поддержки малого предпринимательства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3212976"/>
            <a:ext cx="7704856" cy="30963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Свердловская область,</a:t>
            </a:r>
            <a:r>
              <a:rPr lang="en-US" sz="2800" dirty="0" smtClean="0"/>
              <a:t> </a:t>
            </a:r>
            <a:r>
              <a:rPr lang="ru-RU" sz="2800" dirty="0" smtClean="0"/>
              <a:t>г</a:t>
            </a:r>
            <a:r>
              <a:rPr lang="ru-RU" sz="2800" dirty="0" smtClean="0"/>
              <a:t>. Асбест, пр. Ленина 16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2800" dirty="0" smtClean="0"/>
              <a:t>тел. 8 (34365) </a:t>
            </a:r>
            <a:r>
              <a:rPr lang="ru-RU" sz="2800" dirty="0" smtClean="0"/>
              <a:t>6-54-09, 6-00-00</a:t>
            </a:r>
            <a:endParaRPr lang="ru-RU" sz="2800" dirty="0" smtClean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800" dirty="0" smtClean="0"/>
              <a:t>fondsasb@mail.ru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pmpasb.ru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asbestinvest.ru 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620688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Контакты: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5479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7344816" cy="648072"/>
          </a:xfrm>
        </p:spPr>
        <p:txBody>
          <a:bodyPr>
            <a:noAutofit/>
          </a:bodyPr>
          <a:lstStyle/>
          <a:p>
            <a:r>
              <a:rPr lang="ru-RU" sz="3200" dirty="0"/>
              <a:t>Асбестовский </a:t>
            </a:r>
            <a:r>
              <a:rPr lang="ru-RU" sz="3200" dirty="0" smtClean="0"/>
              <a:t>городской округ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052736"/>
            <a:ext cx="8280920" cy="561662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D1481D"/>
                </a:solidFill>
              </a:rPr>
              <a:t>Расстояние  до  </a:t>
            </a:r>
            <a:r>
              <a:rPr lang="ru-RU" b="1" dirty="0" smtClean="0">
                <a:solidFill>
                  <a:srgbClr val="D1481D"/>
                </a:solidFill>
              </a:rPr>
              <a:t>Екатеринбурга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по </a:t>
            </a:r>
            <a:r>
              <a:rPr lang="ru-RU" sz="2000" dirty="0" smtClean="0"/>
              <a:t>автомобильной  дороге:  </a:t>
            </a:r>
            <a:r>
              <a:rPr lang="ru-RU" dirty="0" smtClean="0"/>
              <a:t>75  км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по  </a:t>
            </a:r>
            <a:r>
              <a:rPr lang="ru-RU" sz="2000" dirty="0" smtClean="0"/>
              <a:t>железной дороге:            </a:t>
            </a:r>
            <a:r>
              <a:rPr lang="ru-RU" sz="2000" dirty="0" smtClean="0"/>
              <a:t> </a:t>
            </a:r>
            <a:r>
              <a:rPr lang="ru-RU" dirty="0" smtClean="0"/>
              <a:t>95 </a:t>
            </a:r>
            <a:r>
              <a:rPr lang="ru-RU" dirty="0" smtClean="0"/>
              <a:t> км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D1481D"/>
                </a:solidFill>
              </a:rPr>
              <a:t>Население: 68,451 тыс. чел</a:t>
            </a:r>
            <a:r>
              <a:rPr lang="ru-RU" b="1" dirty="0" smtClean="0">
                <a:solidFill>
                  <a:srgbClr val="D1481D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rgbClr val="D1481D"/>
                </a:solidFill>
              </a:rPr>
              <a:t> </a:t>
            </a:r>
            <a:endParaRPr lang="ru-RU" sz="1000" b="1" dirty="0">
              <a:solidFill>
                <a:srgbClr val="D1481D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/>
              <a:t>    Средняя </a:t>
            </a:r>
            <a:r>
              <a:rPr lang="ru-RU" sz="2000" dirty="0" smtClean="0"/>
              <a:t>заработная плата:  </a:t>
            </a:r>
            <a:r>
              <a:rPr lang="ru-RU" dirty="0" smtClean="0"/>
              <a:t>24 682 руб.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ru-RU" sz="2000" dirty="0" smtClean="0"/>
              <a:t>    В </a:t>
            </a:r>
            <a:r>
              <a:rPr lang="ru-RU" sz="2000" dirty="0" smtClean="0"/>
              <a:t>связи с сокращением деятельности градообразующего </a:t>
            </a:r>
            <a:r>
              <a:rPr lang="ru-RU" sz="2000" dirty="0" smtClean="0"/>
              <a:t>предприятия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ru-RU" sz="2000" dirty="0" smtClean="0"/>
              <a:t>    </a:t>
            </a:r>
            <a:r>
              <a:rPr lang="ru-RU" sz="2000" dirty="0" smtClean="0"/>
              <a:t>освобождаются </a:t>
            </a:r>
            <a:r>
              <a:rPr lang="ru-RU" sz="2000" dirty="0" smtClean="0"/>
              <a:t>квалифицированные рабочие и технические кадры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dirty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D1481D"/>
                </a:solidFill>
              </a:rPr>
              <a:t>Инвестиционные площадки: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8 </a:t>
            </a:r>
            <a:r>
              <a:rPr lang="ru-RU" sz="2000" dirty="0" smtClean="0"/>
              <a:t>земельных участков с возможностью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подключения </a:t>
            </a:r>
            <a:r>
              <a:rPr lang="ru-RU" sz="2000" dirty="0" smtClean="0"/>
              <a:t>всех коммуникаций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12 </a:t>
            </a:r>
            <a:r>
              <a:rPr lang="ru-RU" sz="2000" dirty="0" smtClean="0"/>
              <a:t>зданий и 9 помещений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с </a:t>
            </a:r>
            <a:r>
              <a:rPr lang="ru-RU" sz="2000" dirty="0" smtClean="0"/>
              <a:t>подключенными коммуникациями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583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71600" y="332656"/>
            <a:ext cx="5328592" cy="2016224"/>
          </a:xfrm>
        </p:spPr>
        <p:txBody>
          <a:bodyPr>
            <a:noAutofit/>
          </a:bodyPr>
          <a:lstStyle/>
          <a:p>
            <a:r>
              <a:rPr lang="ru-RU" sz="3200" dirty="0"/>
              <a:t>Все </a:t>
            </a:r>
            <a:r>
              <a:rPr lang="ru-RU" sz="3200" dirty="0" smtClean="0"/>
              <a:t>инвестиционные площадки г. Асбеста </a:t>
            </a:r>
            <a:r>
              <a:rPr lang="ru-RU" sz="3200" dirty="0"/>
              <a:t>размещены на сайте </a:t>
            </a:r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asbestinvest.ru</a:t>
            </a:r>
            <a:endParaRPr lang="ru-RU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971600" y="2780928"/>
            <a:ext cx="7632848" cy="36724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Полную информацию по любому объекту можно получить в Асбестовском муниципальном фонде поддержки малого предпринимательства</a:t>
            </a:r>
            <a:endParaRPr lang="ru-RU" sz="3200" dirty="0"/>
          </a:p>
          <a:p>
            <a:pPr marL="0" indent="0">
              <a:spcBef>
                <a:spcPts val="0"/>
              </a:spcBef>
              <a:buNone/>
            </a:pPr>
            <a:endParaRPr lang="ru-RU" sz="3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т</a:t>
            </a:r>
            <a:r>
              <a:rPr lang="ru-RU" sz="3200" dirty="0" smtClean="0"/>
              <a:t>ел. 8 (34365) 6-54-09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216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260648"/>
            <a:ext cx="8103388" cy="7920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asbestinvest.ru</a:t>
            </a:r>
            <a:r>
              <a:rPr lang="ru-RU" sz="2800" dirty="0"/>
              <a:t> </a:t>
            </a:r>
            <a:r>
              <a:rPr lang="en-US" sz="2800" dirty="0" smtClean="0"/>
              <a:t>     </a:t>
            </a:r>
            <a:r>
              <a:rPr lang="ru-RU" sz="2800" dirty="0" smtClean="0"/>
              <a:t>инвестиционные </a:t>
            </a:r>
            <a:r>
              <a:rPr lang="ru-RU" sz="2800" dirty="0"/>
              <a:t>площадки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Wingdings 3" pitchFamily="18" charset="2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532704" y="5467664"/>
            <a:ext cx="40401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>
              <a:latin typeface="Wingdings 3" pitchFamily="18" charset="2"/>
            </a:endParaRPr>
          </a:p>
        </p:txBody>
      </p:sp>
      <p:pic>
        <p:nvPicPr>
          <p:cNvPr id="4099" name="Picture 3" descr="C:\Users\kaa\Desktop\gvult-3853-3-14151878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9" y="1976859"/>
            <a:ext cx="7933345" cy="41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aa\Desktop\CnbKUEnGvNg5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0" y="1340768"/>
            <a:ext cx="7933345" cy="6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2987824" y="562522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0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404664"/>
            <a:ext cx="9143999" cy="93610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/>
              <a:t>Все </a:t>
            </a:r>
            <a:r>
              <a:rPr lang="ru-RU" sz="2800" b="1" dirty="0" smtClean="0"/>
              <a:t>объекты </a:t>
            </a:r>
            <a:r>
              <a:rPr lang="ru-RU" sz="2800" b="1" dirty="0" smtClean="0"/>
              <a:t>отмечены на интерактивной карте</a:t>
            </a:r>
            <a:endParaRPr lang="ru-RU" sz="2800" b="1" dirty="0"/>
          </a:p>
          <a:p>
            <a:pPr marL="0" indent="0" algn="ctr">
              <a:spcBef>
                <a:spcPts val="0"/>
              </a:spcBef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200" dirty="0">
              <a:latin typeface="Wingdings 3" pitchFamily="18" charset="2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532704" y="5467664"/>
            <a:ext cx="40401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>
              <a:latin typeface="Wingdings 3" pitchFamily="18" charset="2"/>
            </a:endParaRPr>
          </a:p>
        </p:txBody>
      </p:sp>
      <p:sp>
        <p:nvSpPr>
          <p:cNvPr id="16" name="Объект 5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40188" cy="9361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Wingdings 3" pitchFamily="18" charset="2"/>
            </a:endParaRPr>
          </a:p>
        </p:txBody>
      </p:sp>
      <p:pic>
        <p:nvPicPr>
          <p:cNvPr id="5122" name="Picture 2" descr="C:\Users\kaa\Desktop\CnbKUEnGvN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3" y="1401122"/>
            <a:ext cx="8180393" cy="500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84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00556"/>
              </p:ext>
            </p:extLst>
          </p:nvPr>
        </p:nvGraphicFramePr>
        <p:xfrm>
          <a:off x="-4" y="-1"/>
          <a:ext cx="9144000" cy="8402631"/>
        </p:xfrm>
        <a:graphic>
          <a:graphicData uri="http://schemas.openxmlformats.org/drawingml/2006/table">
            <a:tbl>
              <a:tblPr/>
              <a:tblGrid>
                <a:gridCol w="181921"/>
                <a:gridCol w="1077715"/>
                <a:gridCol w="864096"/>
                <a:gridCol w="360040"/>
                <a:gridCol w="1008112"/>
                <a:gridCol w="360040"/>
                <a:gridCol w="360040"/>
                <a:gridCol w="504056"/>
                <a:gridCol w="42748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186626"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№</a:t>
                      </a: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Наименование объекта, наименование здания/сооружения, адрес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Площадь, кв.м.</a:t>
                      </a:r>
                      <a:endParaRPr lang="ru-RU" sz="1100" dirty="0">
                        <a:effectLst/>
                      </a:endParaRPr>
                    </a:p>
                    <a:p>
                      <a:pPr algn="l"/>
                      <a:r>
                        <a:rPr lang="ru-RU" sz="1100" b="1" dirty="0">
                          <a:effectLst/>
                        </a:rPr>
                        <a:t>Этажность (высота этажа), строитель-</a:t>
                      </a:r>
                      <a:r>
                        <a:rPr lang="ru-RU" sz="1100" b="1" dirty="0" err="1">
                          <a:effectLst/>
                        </a:rPr>
                        <a:t>ный</a:t>
                      </a:r>
                      <a:r>
                        <a:rPr lang="ru-RU" sz="1100" b="1" dirty="0">
                          <a:effectLst/>
                        </a:rPr>
                        <a:t> материал, степень износа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Вид </a:t>
                      </a:r>
                      <a:r>
                        <a:rPr lang="ru-RU" sz="1100" b="1" dirty="0" err="1">
                          <a:effectLst/>
                        </a:rPr>
                        <a:t>собст</a:t>
                      </a:r>
                      <a:r>
                        <a:rPr lang="ru-RU" sz="1100" b="1" dirty="0">
                          <a:effectLst/>
                        </a:rPr>
                        <a:t>- вен- ности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Вид разре-шенного исполь-зования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Меже- вание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Вид инфраструктуры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Подъездные пути (нали- чие/ отсутст- вие), вид покрытия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Строе- ния (соору-жения)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Возмож- ность расши- рения (с коммен-тариями)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Дата занесе- ния (обнов-ления) инфор- мации по объекту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effectLst/>
                        </a:rPr>
                        <a:t>Примечание  </a:t>
                      </a:r>
                      <a:endParaRPr lang="ru-RU" sz="110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33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газ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</a:rPr>
                        <a:t>тепло-</a:t>
                      </a:r>
                      <a:r>
                        <a:rPr lang="ru-RU" sz="1100" dirty="0" err="1" smtClean="0">
                          <a:effectLst/>
                        </a:rPr>
                        <a:t>снаб</a:t>
                      </a:r>
                      <a:r>
                        <a:rPr lang="ru-RU" sz="1100" dirty="0" smtClean="0">
                          <a:effectLst/>
                        </a:rPr>
                        <a:t>- </a:t>
                      </a:r>
                      <a:r>
                        <a:rPr lang="ru-RU" sz="1100" dirty="0">
                          <a:effectLst/>
                        </a:rPr>
                        <a:t>жение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электро-энергия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</a:rPr>
                        <a:t>водо-</a:t>
                      </a:r>
                      <a:r>
                        <a:rPr lang="ru-RU" sz="1100" dirty="0" err="1" smtClean="0">
                          <a:effectLst/>
                        </a:rPr>
                        <a:t>снаб</a:t>
                      </a:r>
                      <a:r>
                        <a:rPr lang="ru-RU" sz="1100" dirty="0" smtClean="0">
                          <a:effectLst/>
                        </a:rPr>
                        <a:t>- </a:t>
                      </a:r>
                      <a:r>
                        <a:rPr lang="ru-RU" sz="1100" dirty="0">
                          <a:effectLst/>
                        </a:rPr>
                        <a:t>жение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</a:rPr>
                        <a:t>водо-</a:t>
                      </a:r>
                      <a:r>
                        <a:rPr lang="ru-RU" sz="1100" dirty="0" err="1" smtClean="0">
                          <a:effectLst/>
                        </a:rPr>
                        <a:t>отве</a:t>
                      </a:r>
                      <a:r>
                        <a:rPr lang="ru-RU" sz="1100" dirty="0" smtClean="0">
                          <a:effectLst/>
                        </a:rPr>
                        <a:t>- </a:t>
                      </a:r>
                      <a:r>
                        <a:rPr lang="ru-RU" sz="1100" dirty="0">
                          <a:effectLst/>
                        </a:rPr>
                        <a:t>дение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7686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u="sng" dirty="0">
                          <a:solidFill>
                            <a:srgbClr val="EB544D"/>
                          </a:solidFill>
                          <a:effectLst/>
                          <a:hlinkClick r:id="rId2"/>
                        </a:rPr>
                        <a:t>Нежилые здания с земельным участком, ранее занимаемые воинской частью</a:t>
                      </a:r>
                      <a:endParaRPr lang="ru-RU" sz="1100" u="sng" dirty="0">
                        <a:effectLst/>
                      </a:endParaRPr>
                    </a:p>
                    <a:p>
                      <a:pPr algn="l"/>
                      <a:r>
                        <a:rPr lang="ru-RU" sz="1100" dirty="0">
                          <a:effectLst/>
                        </a:rPr>
                        <a:t>г. </a:t>
                      </a:r>
                      <a:r>
                        <a:rPr lang="ru-RU" sz="1100" dirty="0" smtClean="0">
                          <a:effectLst/>
                        </a:rPr>
                        <a:t>Асбест, </a:t>
                      </a:r>
                      <a:r>
                        <a:rPr lang="ru-RU" sz="1100" dirty="0">
                          <a:effectLst/>
                        </a:rPr>
                        <a:t> ул. </a:t>
                      </a:r>
                      <a:r>
                        <a:rPr lang="ru-RU" sz="1100" dirty="0" smtClean="0">
                          <a:effectLst/>
                        </a:rPr>
                        <a:t>Чернышевского</a:t>
                      </a:r>
                      <a:r>
                        <a:rPr lang="ru-RU" sz="1100" dirty="0">
                          <a:effectLst/>
                        </a:rPr>
                        <a:t>, 33 (101 квартал)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319 574,0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Муниципальная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земли </a:t>
                      </a:r>
                      <a:r>
                        <a:rPr lang="ru-RU" sz="1100" dirty="0" err="1">
                          <a:effectLst/>
                        </a:rPr>
                        <a:t>промыш-ленности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проведено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да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на границе площадки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15.06.</a:t>
                      </a:r>
                    </a:p>
                    <a:p>
                      <a:pPr algn="ctr"/>
                      <a:r>
                        <a:rPr lang="ru-RU" sz="1100" dirty="0">
                          <a:effectLst/>
                        </a:rPr>
                        <a:t>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аренда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47717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г.Асбест, ул.Садовая, 35 б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здание - 2013,0</a:t>
                      </a:r>
                    </a:p>
                    <a:p>
                      <a:pPr algn="ctr"/>
                      <a:r>
                        <a:rPr lang="ru-RU" sz="1100" dirty="0">
                          <a:effectLst/>
                        </a:rPr>
                        <a:t>зем.уч. - 10805,0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муници-пальная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нежилое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проведено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по запросу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есть, асфальт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15.06.</a:t>
                      </a:r>
                    </a:p>
                    <a:p>
                      <a:pPr algn="ctr"/>
                      <a:r>
                        <a:rPr lang="ru-RU" sz="1100">
                          <a:effectLst/>
                        </a:rPr>
                        <a:t>2016 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аренда/продажа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82103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17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г.Асбест, ул. Некрасова, 58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здание - 728,6, этажность: 2,</a:t>
                      </a:r>
                    </a:p>
                    <a:p>
                      <a:pPr algn="ctr"/>
                      <a:r>
                        <a:rPr lang="ru-RU" sz="1100" dirty="0">
                          <a:effectLst/>
                        </a:rPr>
                        <a:t>зем.уч. 4493,0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муници-пальная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под объект торговли (магазин)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проведено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по запросу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есть, асфальт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15.06. 2016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аренда/продажа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68437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21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Нежилые помещения, г.Асбест, ул. Строителей, 26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106,0</a:t>
                      </a:r>
                    </a:p>
                    <a:p>
                      <a:pPr algn="ctr"/>
                      <a:r>
                        <a:rPr lang="ru-RU" sz="1100">
                          <a:effectLst/>
                        </a:rPr>
                        <a:t>на 1 этаже многокв.жилого дома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муници-пальная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нежилое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-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нет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по запросу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возможно 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возможно</a:t>
                      </a:r>
                    </a:p>
                    <a:p>
                      <a:pPr algn="ctr"/>
                      <a:r>
                        <a:rPr lang="ru-RU" sz="1100">
                          <a:effectLst/>
                        </a:rPr>
                        <a:t>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есть, асфальт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15.06. 2016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аренда/продажа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82103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23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помещение, г.Асбест, ул. Ленинградская, 12/1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187,5 кв.м на 1 этаже многокв. дома, кирпич, кап. ремонт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торговые площади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-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есть, от 15 кВт до 80 кВт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 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есть/асфальтовое покрытие, парковка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есть, до 374,5 кв.м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11.05.2016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аренда 530 руб. кв.м/ продажа 72 тыс.руб. кв.м (торг)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68437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24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 Асбест, ул. Плеханова, 7в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54,1 кв.м, этажность 1, блоки зем.уч. 584 кв.м.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под объект общепита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-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от 15 кВт до 80 кВт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есть/асфальтовое покрытие, парковка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12.05.2016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продажа 7 млн. </a:t>
                      </a:r>
                      <a:r>
                        <a:rPr lang="ru-RU" sz="1100" dirty="0" smtClean="0">
                          <a:effectLst/>
                        </a:rPr>
                        <a:t>руб.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82103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effectLst/>
                        </a:rPr>
                        <a:t> 25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 Асбест, ул. Садовая, 1е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71 кв.м, этажность 1, блоки, кирпич зем.уч. 1150 кв.м.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промышленность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-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от 12 кВт и выше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есть/асфальтовое покрытие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гараж 48 кв.м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16.05.2016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продажа 7,5 млн. </a:t>
                      </a:r>
                      <a:r>
                        <a:rPr lang="ru-RU" sz="1100" dirty="0" smtClean="0">
                          <a:effectLst/>
                        </a:rPr>
                        <a:t>руб.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00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06820"/>
              </p:ext>
            </p:extLst>
          </p:nvPr>
        </p:nvGraphicFramePr>
        <p:xfrm>
          <a:off x="-4" y="-6"/>
          <a:ext cx="9144005" cy="6858005"/>
        </p:xfrm>
        <a:graphic>
          <a:graphicData uri="http://schemas.openxmlformats.org/drawingml/2006/table">
            <a:tbl>
              <a:tblPr/>
              <a:tblGrid>
                <a:gridCol w="235306"/>
                <a:gridCol w="1528386"/>
                <a:gridCol w="1152128"/>
                <a:gridCol w="720080"/>
                <a:gridCol w="880682"/>
                <a:gridCol w="465694"/>
                <a:gridCol w="651972"/>
                <a:gridCol w="552925"/>
                <a:gridCol w="739208"/>
                <a:gridCol w="739208"/>
                <a:gridCol w="739208"/>
                <a:gridCol w="739208"/>
              </a:tblGrid>
              <a:tr h="211265"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№</a:t>
                      </a: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Наименование объекта, наименование здания/сооружения, адрес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Площадь, кв.м.</a:t>
                      </a:r>
                      <a:endParaRPr lang="ru-RU" sz="1200" dirty="0">
                        <a:effectLst/>
                      </a:endParaRPr>
                    </a:p>
                    <a:p>
                      <a:pPr algn="l"/>
                      <a:r>
                        <a:rPr lang="ru-RU" sz="1200" b="1" dirty="0">
                          <a:effectLst/>
                        </a:rPr>
                        <a:t>Этажность (высота этажа), </a:t>
                      </a:r>
                      <a:r>
                        <a:rPr lang="ru-RU" sz="1200" b="1" dirty="0" smtClean="0">
                          <a:effectLst/>
                        </a:rPr>
                        <a:t>строительный </a:t>
                      </a:r>
                      <a:r>
                        <a:rPr lang="ru-RU" sz="1200" b="1" dirty="0">
                          <a:effectLst/>
                        </a:rPr>
                        <a:t>материал, степень износа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Вид </a:t>
                      </a:r>
                      <a:r>
                        <a:rPr lang="ru-RU" sz="1200" b="1" dirty="0" smtClean="0">
                          <a:effectLst/>
                        </a:rPr>
                        <a:t>собствен- </a:t>
                      </a:r>
                      <a:r>
                        <a:rPr lang="ru-RU" sz="1200" b="1" dirty="0">
                          <a:effectLst/>
                        </a:rPr>
                        <a:t>ности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Вид </a:t>
                      </a:r>
                      <a:r>
                        <a:rPr lang="ru-RU" sz="1200" b="1" dirty="0" smtClean="0">
                          <a:effectLst/>
                        </a:rPr>
                        <a:t>разрешен-</a:t>
                      </a:r>
                      <a:r>
                        <a:rPr lang="ru-RU" sz="1200" b="1" dirty="0" err="1" smtClean="0">
                          <a:effectLst/>
                        </a:rPr>
                        <a:t>ного</a:t>
                      </a:r>
                      <a:r>
                        <a:rPr lang="ru-RU" sz="1200" b="1" dirty="0" smtClean="0">
                          <a:effectLst/>
                        </a:rPr>
                        <a:t> использования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Вид инфраструктуры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Возмож-ность расшире-ния </a:t>
                      </a:r>
                      <a:r>
                        <a:rPr lang="ru-RU" sz="1200" b="1" dirty="0">
                          <a:effectLst/>
                        </a:rPr>
                        <a:t>(с </a:t>
                      </a:r>
                      <a:r>
                        <a:rPr lang="ru-RU" sz="1200" b="1" dirty="0" smtClean="0">
                          <a:effectLst/>
                        </a:rPr>
                        <a:t>комментариями</a:t>
                      </a:r>
                      <a:r>
                        <a:rPr lang="ru-RU" sz="1200" b="1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Примеча-ние</a:t>
                      </a:r>
                      <a:r>
                        <a:rPr lang="ru-RU" sz="1200" b="1" dirty="0">
                          <a:effectLst/>
                        </a:rPr>
                        <a:t>  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128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газ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тепло-</a:t>
                      </a:r>
                      <a:r>
                        <a:rPr lang="ru-RU" sz="1200" b="1" dirty="0" err="1" smtClean="0">
                          <a:effectLst/>
                        </a:rPr>
                        <a:t>снаб</a:t>
                      </a:r>
                      <a:r>
                        <a:rPr lang="ru-RU" sz="1200" b="1" dirty="0" smtClean="0">
                          <a:effectLst/>
                        </a:rPr>
                        <a:t>- </a:t>
                      </a:r>
                      <a:r>
                        <a:rPr lang="ru-RU" sz="1200" b="1" dirty="0">
                          <a:effectLst/>
                        </a:rPr>
                        <a:t>жение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effectLst/>
                        </a:rPr>
                        <a:t>электро-энергия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водоснаб- жение</a:t>
                      </a:r>
                      <a:endParaRPr lang="ru-RU" sz="1200" b="1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водоотве- </a:t>
                      </a:r>
                      <a:r>
                        <a:rPr lang="ru-RU" sz="1200" b="1" dirty="0">
                          <a:effectLst/>
                        </a:rPr>
                        <a:t>дение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5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u="none" dirty="0">
                          <a:solidFill>
                            <a:schemeClr val="tx1"/>
                          </a:solidFill>
                          <a:effectLst/>
                        </a:rPr>
                        <a:t>Нежилые здания с земельным участком, ранее занимаемые </a:t>
                      </a:r>
                      <a:r>
                        <a:rPr lang="ru-RU" sz="1100" u="none" dirty="0" smtClean="0">
                          <a:solidFill>
                            <a:schemeClr val="tx1"/>
                          </a:solidFill>
                          <a:effectLst/>
                        </a:rPr>
                        <a:t>воинской</a:t>
                      </a:r>
                      <a:r>
                        <a:rPr lang="ru-RU" sz="110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частью</a:t>
                      </a:r>
                      <a:endParaRPr lang="ru-RU" sz="1100" u="sng" dirty="0">
                        <a:effectLst/>
                      </a:endParaRPr>
                    </a:p>
                    <a:p>
                      <a:pPr algn="l"/>
                      <a:r>
                        <a:rPr lang="ru-RU" sz="1100" dirty="0">
                          <a:effectLst/>
                        </a:rPr>
                        <a:t>г. </a:t>
                      </a:r>
                      <a:r>
                        <a:rPr lang="ru-RU" sz="1100" dirty="0" smtClean="0">
                          <a:effectLst/>
                        </a:rPr>
                        <a:t>Асбест, </a:t>
                      </a:r>
                      <a:r>
                        <a:rPr lang="ru-RU" sz="1100" dirty="0">
                          <a:effectLst/>
                        </a:rPr>
                        <a:t> ул. </a:t>
                      </a:r>
                      <a:r>
                        <a:rPr lang="ru-RU" sz="1100" dirty="0" smtClean="0">
                          <a:effectLst/>
                        </a:rPr>
                        <a:t>Чернышевского</a:t>
                      </a:r>
                      <a:r>
                        <a:rPr lang="ru-RU" sz="1100" dirty="0">
                          <a:effectLst/>
                        </a:rPr>
                        <a:t>, 33 (101 квартал)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319 574,0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муници-пальная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земли </a:t>
                      </a:r>
                      <a:r>
                        <a:rPr lang="ru-RU" sz="1100" dirty="0" smtClean="0">
                          <a:effectLst/>
                        </a:rPr>
                        <a:t>промышленности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да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 данных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аренда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601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г.Асбест, ул.Садовая, 35 б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здание - 2013,0</a:t>
                      </a:r>
                    </a:p>
                    <a:p>
                      <a:pPr algn="ctr"/>
                      <a:r>
                        <a:rPr lang="ru-RU" sz="1100" dirty="0">
                          <a:effectLst/>
                        </a:rPr>
                        <a:t>зем.уч. - 10805,0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муници-пальная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нежилое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нет данных</a:t>
                      </a:r>
                    </a:p>
                    <a:p>
                      <a:pPr algn="ctr"/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 по запросу</a:t>
                      </a:r>
                    </a:p>
                    <a:p>
                      <a:pPr algn="ctr"/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аренда/продажа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47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Нежилые помещения, г.Асбест, ул. Строителей, 26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106,0</a:t>
                      </a:r>
                    </a:p>
                    <a:p>
                      <a:pPr algn="ctr"/>
                      <a:r>
                        <a:rPr lang="ru-RU" sz="1100">
                          <a:effectLst/>
                        </a:rPr>
                        <a:t>на 1 этаже многокв.жилого дома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муници-пальная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нежилое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нет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нет данных</a:t>
                      </a:r>
                    </a:p>
                    <a:p>
                      <a:pPr algn="ctr"/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 запросу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возможно 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возможно</a:t>
                      </a:r>
                    </a:p>
                    <a:p>
                      <a:pPr algn="ctr"/>
                      <a:r>
                        <a:rPr lang="ru-RU" sz="1100">
                          <a:effectLst/>
                        </a:rPr>
                        <a:t>до 15 м3/мес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 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 аренда/продажа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94996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помещение, г.Асбест, ул. Ленинградская, 12/1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187,5 кв.м на 1 этаже многокв. дома, кирпич, кап. ремонт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торговые площади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есть, от 15 кВт до 80 кВт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 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есть, до 374,5 кв.м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аренда 530 руб. кв.м/ продажа 72 тыс.руб. кв.м (торг)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47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 Асбест, ул. Плеханова, 7в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54,1 кв.м, этажность 1, блоки зем.уч. 584 кв.м.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под объект общепита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от 15 кВт до 80 кВт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продажа 7 млн. </a:t>
                      </a:r>
                      <a:r>
                        <a:rPr lang="ru-RU" sz="1100" dirty="0" smtClean="0">
                          <a:effectLst/>
                        </a:rPr>
                        <a:t>руб.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92942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Нежилое здание с земельным участком, г. Асбест, ул. Садовая, 1е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71 кв.м, этажность 1, блоки, кирпич зем.уч. 1150 кв.м.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частная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</a:rPr>
                        <a:t>промышлен-ность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нет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от 12 кВт и выше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есть, централизо-ванное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есть</a:t>
                      </a: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продажа 7,5 млн. </a:t>
                      </a:r>
                      <a:r>
                        <a:rPr lang="ru-RU" sz="1100" dirty="0" smtClean="0">
                          <a:effectLst/>
                        </a:rPr>
                        <a:t>руб.</a:t>
                      </a:r>
                      <a:endParaRPr lang="ru-RU" sz="1100" dirty="0">
                        <a:effectLst/>
                      </a:endParaRPr>
                    </a:p>
                  </a:txBody>
                  <a:tcPr marL="487" marR="487" marT="487" marB="487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8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3" y="404664"/>
            <a:ext cx="8208913" cy="115212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 smtClean="0"/>
              <a:t>Для объектов, владельцы которых предоставили развернутые описания и фотографии, созданы отдельные странички, позволяющие получить подробную информацию.</a:t>
            </a:r>
            <a:endParaRPr lang="en-US" sz="30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Wingdings 3" pitchFamily="18" charset="2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532704" y="5467664"/>
            <a:ext cx="40401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200" dirty="0">
              <a:latin typeface="Wingdings 3" pitchFamily="18" charset="2"/>
            </a:endParaRPr>
          </a:p>
        </p:txBody>
      </p:sp>
      <p:sp>
        <p:nvSpPr>
          <p:cNvPr id="16" name="Объект 5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40188" cy="9361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latin typeface="Wingdings 3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Wingdings 3" pitchFamily="18" charset="2"/>
            </a:endParaRPr>
          </a:p>
        </p:txBody>
      </p:sp>
      <p:pic>
        <p:nvPicPr>
          <p:cNvPr id="6146" name="Picture 2" descr="C:\Users\kaa\Desktop\CnbKUEnGvNg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9" y="1772816"/>
            <a:ext cx="8289245" cy="477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63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35696" y="332656"/>
            <a:ext cx="5832648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Сейчас на </a:t>
            </a:r>
            <a:r>
              <a:rPr lang="ru-RU" dirty="0"/>
              <a:t>сайте размещено </a:t>
            </a:r>
            <a:r>
              <a:rPr lang="ru-RU" dirty="0" smtClean="0"/>
              <a:t>29 </a:t>
            </a:r>
            <a:r>
              <a:rPr lang="ru-RU" dirty="0"/>
              <a:t>площадок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07704" y="1196752"/>
            <a:ext cx="5544616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/>
              <a:t>из них: </a:t>
            </a:r>
          </a:p>
          <a:p>
            <a:pPr marL="0" indent="0">
              <a:buNone/>
            </a:pPr>
            <a:r>
              <a:rPr lang="ru-RU" sz="22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D1481D"/>
                </a:solidFill>
              </a:rPr>
              <a:t>8</a:t>
            </a:r>
            <a:r>
              <a:rPr lang="ru-RU" sz="2200" dirty="0" smtClean="0"/>
              <a:t>   </a:t>
            </a:r>
            <a:r>
              <a:rPr lang="ru-RU" sz="2200" dirty="0"/>
              <a:t>- частных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EB4F25"/>
                </a:solidFill>
              </a:rPr>
              <a:t>21</a:t>
            </a:r>
            <a:r>
              <a:rPr lang="ru-RU" sz="2200" dirty="0"/>
              <a:t> - муниципальных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D1481D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D1481D"/>
                </a:solidFill>
              </a:rPr>
              <a:t> </a:t>
            </a:r>
            <a:endParaRPr lang="ru-RU" sz="1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D1481D"/>
                </a:solidFill>
              </a:rPr>
              <a:t>12</a:t>
            </a:r>
            <a:r>
              <a:rPr lang="ru-RU" sz="2200" dirty="0"/>
              <a:t>  - зданий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D1481D"/>
                </a:solidFill>
              </a:rPr>
              <a:t> </a:t>
            </a:r>
            <a:r>
              <a:rPr lang="ru-RU" sz="2600" dirty="0">
                <a:solidFill>
                  <a:srgbClr val="D1481D"/>
                </a:solidFill>
              </a:rPr>
              <a:t>8</a:t>
            </a:r>
            <a:r>
              <a:rPr lang="ru-RU" sz="2200" dirty="0"/>
              <a:t>   - земельных участков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rgbClr val="D1481D"/>
                </a:solidFill>
              </a:rPr>
              <a:t> </a:t>
            </a:r>
            <a:r>
              <a:rPr lang="ru-RU" sz="2600" dirty="0" smtClean="0">
                <a:solidFill>
                  <a:srgbClr val="D1481D"/>
                </a:solidFill>
              </a:rPr>
              <a:t>9</a:t>
            </a:r>
            <a:r>
              <a:rPr lang="ru-RU" sz="2200" dirty="0" smtClean="0"/>
              <a:t>   </a:t>
            </a:r>
            <a:r>
              <a:rPr lang="ru-RU" sz="2200" dirty="0"/>
              <a:t>- помещений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>
              <a:solidFill>
                <a:srgbClr val="D1481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Все объекты обеспечены подключенными коммуникациями, либо имеют возможность подключения.</a:t>
            </a:r>
          </a:p>
        </p:txBody>
      </p:sp>
    </p:spTree>
    <p:extLst>
      <p:ext uri="{BB962C8B-B14F-4D97-AF65-F5344CB8AC3E}">
        <p14:creationId xmlns:p14="http://schemas.microsoft.com/office/powerpoint/2010/main" val="1275897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902</Words>
  <Application>Microsoft Office PowerPoint</Application>
  <PresentationFormat>Экран (4:3)</PresentationFormat>
  <Paragraphs>276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Асбестовский городской округ</dc:title>
  <dc:creator>Колосова Анна Александровна</dc:creator>
  <cp:lastModifiedBy>Колосова Анна Александровна</cp:lastModifiedBy>
  <cp:revision>32</cp:revision>
  <dcterms:created xsi:type="dcterms:W3CDTF">2016-06-27T08:58:49Z</dcterms:created>
  <dcterms:modified xsi:type="dcterms:W3CDTF">2016-07-09T08:23:18Z</dcterms:modified>
</cp:coreProperties>
</file>